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68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FCC00"/>
    <a:srgbClr val="FF00FF"/>
    <a:srgbClr val="CC3300"/>
    <a:srgbClr val="FFFFFF"/>
    <a:srgbClr val="333300"/>
    <a:srgbClr val="9966FF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3280" autoAdjust="0"/>
    <p:restoredTop sz="78190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2CBD6-2020-4AA9-B7DF-264429A8F3F9}" type="datetimeFigureOut">
              <a:rPr lang="uk-UA" smtClean="0"/>
              <a:t>31.03.2015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24305-4934-448C-9109-16B6B8F41E6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1528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6600CC"/>
                </a:solidFill>
              </a:rPr>
              <a:t>Чай, история чая</a:t>
            </a:r>
            <a:endParaRPr lang="ru-RU" sz="1200" dirty="0" smtClean="0">
              <a:solidFill>
                <a:srgbClr val="6600CC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24305-4934-448C-9109-16B6B8F41E69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24307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9999FF"/>
                  </a:outerShdw>
                </a:effectLst>
                <a:latin typeface="Monotype Corsiva"/>
              </a:rPr>
              <a:t>Сорта чая:</a:t>
            </a:r>
            <a:endParaRPr lang="en-US" sz="12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53882" dir="2700000" algn="ctr" rotWithShape="0">
                  <a:srgbClr val="9999FF"/>
                </a:outerShdw>
              </a:effectLst>
              <a:latin typeface="Monotype Corsiva"/>
            </a:endParaRP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1200" b="1" i="1" u="sng" dirty="0" smtClean="0">
                <a:solidFill>
                  <a:srgbClr val="EE18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Грузинский чай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1200" b="1" i="1" u="sng" dirty="0" smtClean="0">
                <a:solidFill>
                  <a:srgbClr val="EE18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Азербайджанский чай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1200" b="1" i="1" u="sng" dirty="0" smtClean="0">
                <a:solidFill>
                  <a:srgbClr val="EE18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Индийский чай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1200" b="1" i="1" u="sng" dirty="0" smtClean="0">
                <a:solidFill>
                  <a:srgbClr val="EE18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Цейлонский чай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1200" b="1" i="1" u="sng" dirty="0" smtClean="0">
                <a:solidFill>
                  <a:srgbClr val="EE18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Китайский чай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1200" b="1" i="1" u="sng" dirty="0" smtClean="0">
                <a:solidFill>
                  <a:srgbClr val="EE18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Африканский чай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1200" b="1" i="1" u="sng" dirty="0" smtClean="0">
                <a:solidFill>
                  <a:srgbClr val="EE18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Турецкий чай</a:t>
            </a:r>
          </a:p>
          <a:p>
            <a:pPr algn="ctr"/>
            <a:endParaRPr lang="ru-RU" sz="12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53882" dir="2700000" algn="ctr" rotWithShape="0">
                  <a:srgbClr val="9999FF"/>
                </a:outerShdw>
              </a:effectLst>
              <a:latin typeface="Monotype Corsiva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24305-4934-448C-9109-16B6B8F41E69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85661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u="sng" dirty="0" smtClean="0">
                <a:solidFill>
                  <a:srgbClr val="EF173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Национальные способы заварки чая: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24305-4934-448C-9109-16B6B8F41E69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33555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Comic Sans MS" pitchFamily="66" charset="0"/>
              </a:rPr>
              <a:t>Благодаря своим свойствам, чай играет большую роль в жизни человека. В чай входят все компоненты, которые необходимы и полезны нам. Чай это не просто приятный на вкус напиток – это древнейший энергетический напиток, придающий силы и энергию.</a:t>
            </a:r>
            <a:r>
              <a:rPr lang="ru-RU" sz="1200" dirty="0" smtClean="0">
                <a:solidFill>
                  <a:srgbClr val="EF2B2B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24305-4934-448C-9109-16B6B8F41E69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86731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spcBef>
                <a:spcPct val="50000"/>
              </a:spcBef>
            </a:pPr>
            <a:r>
              <a:rPr lang="ru-RU" sz="1050" dirty="0" smtClean="0">
                <a:solidFill>
                  <a:srgbClr val="EF2B2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Есть такой русский афоризм:</a:t>
            </a:r>
          </a:p>
          <a:p>
            <a:pPr algn="ctr">
              <a:spcBef>
                <a:spcPct val="50000"/>
              </a:spcBef>
            </a:pPr>
            <a:endParaRPr lang="ru-RU" sz="1050" dirty="0" smtClean="0">
              <a:solidFill>
                <a:srgbClr val="EF2B2B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1200" u="sng" smtClean="0">
                <a:solidFill>
                  <a:srgbClr val="4F52D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ЧАЙ ДОЛЖЕН БЫТЬ КАК  ПОЦЕЛУЙ – ГОРЯЧИЙ, КРЕПКИЙ, СЛАДКИЙ.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24305-4934-448C-9109-16B6B8F41E69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3756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i="1" kern="10" dirty="0" smtClean="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9999FF"/>
                  </a:outerShdw>
                </a:effectLst>
                <a:cs typeface="Gautami"/>
              </a:rPr>
              <a:t>Цель:</a:t>
            </a:r>
            <a:endParaRPr lang="en-US" sz="1200" i="1" kern="10" dirty="0" smtClean="0">
              <a:ln w="9525">
                <a:solidFill>
                  <a:srgbClr val="FF0066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53882" dir="2700000" algn="ctr" rotWithShape="0">
                  <a:srgbClr val="9999FF"/>
                </a:outerShdw>
              </a:effectLst>
              <a:cs typeface="Gautami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Какова история возникновения энергетического напитка и его влияния на организм человека?</a:t>
            </a:r>
          </a:p>
          <a:p>
            <a:pPr algn="ctr"/>
            <a:endParaRPr lang="ru-RU" sz="1200" i="1" kern="10" dirty="0">
              <a:ln w="9525">
                <a:solidFill>
                  <a:srgbClr val="FF0066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53882" dir="2700000" algn="ctr" rotWithShape="0">
                  <a:srgbClr val="9999FF"/>
                </a:outerShdw>
              </a:effectLst>
              <a:cs typeface="Gautami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24305-4934-448C-9109-16B6B8F41E69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4637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Monotype Corsiva"/>
              </a:rPr>
              <a:t>Задачи: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24305-4934-448C-9109-16B6B8F41E69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620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kern="10" dirty="0" smtClean="0">
                <a:ln w="12700">
                  <a:solidFill>
                    <a:srgbClr val="EF2B2B"/>
                  </a:solidFill>
                  <a:round/>
                  <a:headEnd/>
                  <a:tailEnd/>
                </a:ln>
                <a:solidFill>
                  <a:srgbClr val="EF2B2B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Comic Sans MS"/>
              </a:rPr>
              <a:t>История происхождения</a:t>
            </a:r>
            <a:endParaRPr lang="en-US" sz="1200" b="1" kern="10" dirty="0" smtClean="0">
              <a:ln w="12700">
                <a:solidFill>
                  <a:srgbClr val="EF2B2B"/>
                </a:solidFill>
                <a:round/>
                <a:headEnd/>
                <a:tailEnd/>
              </a:ln>
              <a:solidFill>
                <a:srgbClr val="EF2B2B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Comic Sans MS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201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Чай – один из самых древнейший напитков, употребляемых человеком.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EF2B2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1. Первыми стали употреблять настой листьев пастухи на юге Китая, обратив внимание на животных, которые щиплют листочки с кустов и делаются бодрее.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5577F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2. В Китае в 2700 г. до н. э. в одной китайской рукописи упоминается о чае. В 1737 г. до н. э. китайский император кипятил воду в своём саду, вдруг с куста прямо в кипящую воду слетело несколько листьев. Он попробовал воду и пришёл в восторг от приятного вкуса и нежного запаха.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EF2B2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3. Японская легенда гласит, что священник отрезал свои смыкающиеся веки и бросил их на землю. Там где упали его веки, выросли два чайных куста, листья которых были способны отогнать сон.</a:t>
            </a:r>
          </a:p>
          <a:p>
            <a:pPr algn="ctr"/>
            <a:endParaRPr lang="ru-RU" sz="1200" b="1" kern="10" dirty="0">
              <a:ln w="12700">
                <a:solidFill>
                  <a:srgbClr val="EF2B2B"/>
                </a:solidFill>
                <a:round/>
                <a:headEnd/>
                <a:tailEnd/>
              </a:ln>
              <a:solidFill>
                <a:srgbClr val="EF2B2B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Comic Sans MS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24305-4934-448C-9109-16B6B8F41E69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8877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3300"/>
                </a:solidFill>
                <a:latin typeface="Comic Sans MS" pitchFamily="66" charset="0"/>
              </a:rPr>
              <a:t>Чтобы чайный куст давал чайный лист, ему необходимо: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24305-4934-448C-9109-16B6B8F41E69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937656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kern="10" dirty="0" smtClean="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Sylfaen"/>
              </a:rPr>
              <a:t>Химический состав чая: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C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Число входящих в состав веществ точно не установлено. Их уже обнаружено свыше 300.</a:t>
            </a:r>
            <a:r>
              <a:rPr lang="ru-RU" sz="1200" dirty="0" smtClean="0">
                <a:solidFill>
                  <a:srgbClr val="CCFF66"/>
                </a:solidFill>
                <a:latin typeface="Times New Roman" pitchFamily="18" charset="0"/>
              </a:rPr>
              <a:t> </a:t>
            </a:r>
          </a:p>
          <a:p>
            <a:r>
              <a:rPr lang="ru-RU" sz="1200" b="1" dirty="0" smtClean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Чай содержит растворимые</a:t>
            </a:r>
          </a:p>
          <a:p>
            <a:r>
              <a:rPr lang="ru-RU" sz="1200" b="1" dirty="0" smtClean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и не растворимые вещества: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24305-4934-448C-9109-16B6B8F41E69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81558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C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Влияние чая</a:t>
            </a:r>
          </a:p>
          <a:p>
            <a:pPr algn="ctr"/>
            <a:r>
              <a:rPr lang="ru-RU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C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 на организм человека</a:t>
            </a:r>
            <a:endParaRPr lang="en-US" i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CC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Чай может излечить такие болезни, как:</a:t>
            </a:r>
          </a:p>
          <a:p>
            <a:pPr algn="ctr"/>
            <a:endParaRPr lang="ru-RU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CC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24305-4934-448C-9109-16B6B8F41E69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0921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A165F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Классификация чая в зависимости от стадий его переработки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24305-4934-448C-9109-16B6B8F41E69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38852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rPr>
              <a:t>Классификация чая в зависимости от способов его упаковки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24305-4934-448C-9109-16B6B8F41E69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68619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F26385-3C48-4C35-B184-9DABBEEA256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5D7C4-1C99-4DE6-9136-95DB4160F98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72746C-BC8D-4AD1-9461-7CCB462260F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6C1FC-637F-4553-AA9C-E22C1B660F1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25D10E-5ED2-4353-BCF5-0F07DA33C19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5BC24-B777-4CA0-9D4B-E5DE5F9680B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AE344E-F510-49B9-A8F7-B392F044D95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F8536C-46B2-42A1-80B3-825698E7C09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A8182-342E-4649-BA06-36683DFCA6B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D5157-7678-44F8-875F-A73FCE6A492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1AF33-41D5-41C9-8B29-92255046BD6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C57672E-1E7E-433D-A656-FF0C5C074EFF}" type="slidenum">
              <a:rPr lang="ru-RU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>
            <a:off x="4572000" y="5013325"/>
            <a:ext cx="3582988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kern="10"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Выполнила:</a:t>
            </a:r>
          </a:p>
          <a:p>
            <a:pPr algn="ctr"/>
            <a:r>
              <a:rPr lang="ru-RU" sz="1000" kern="10"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ученица 9 "А" класса </a:t>
            </a:r>
          </a:p>
          <a:p>
            <a:pPr algn="ctr"/>
            <a:r>
              <a:rPr lang="ru-RU" sz="1000" kern="10"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Чукарова Анастасия.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81000" y="3143248"/>
            <a:ext cx="8763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000" b="1" dirty="0" smtClean="0">
                <a:solidFill>
                  <a:srgbClr val="6600CC"/>
                </a:solidFill>
              </a:rPr>
              <a:t>Чай, история чая</a:t>
            </a:r>
            <a:endParaRPr lang="ru-RU" sz="6000" dirty="0">
              <a:solidFill>
                <a:srgbClr val="6600CC"/>
              </a:solidFill>
            </a:endParaRPr>
          </a:p>
        </p:txBody>
      </p:sp>
      <p:pic>
        <p:nvPicPr>
          <p:cNvPr id="2058" name="Picture 10" descr="suckho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142852"/>
            <a:ext cx="2373302" cy="3221200"/>
          </a:xfrm>
          <a:prstGeom prst="rect">
            <a:avLst/>
          </a:prstGeom>
          <a:noFill/>
        </p:spPr>
      </p:pic>
      <p:pic>
        <p:nvPicPr>
          <p:cNvPr id="2059" name="Picture 11" descr="чай"/>
          <p:cNvPicPr>
            <a:picLocks noChangeAspect="1" noChangeArrowheads="1"/>
          </p:cNvPicPr>
          <p:nvPr/>
        </p:nvPicPr>
        <p:blipFill>
          <a:blip r:embed="rId4" cstate="print"/>
          <a:srcRect l="969" r="18661" b="38394"/>
          <a:stretch>
            <a:fillRect/>
          </a:stretch>
        </p:blipFill>
        <p:spPr bwMode="auto">
          <a:xfrm>
            <a:off x="500034" y="4786322"/>
            <a:ext cx="3640137" cy="1531937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6" grpId="0" animBg="1"/>
      <p:bldP spid="2057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533400" y="228600"/>
            <a:ext cx="8305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u="sng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rPr>
              <a:t>Классификация чая в зависимости от способов его упаковки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84213" y="1557338"/>
            <a:ext cx="35496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EF2B2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b="1">
                <a:solidFill>
                  <a:srgbClr val="EF2B2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Кирпичный чай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635375" y="3500438"/>
            <a:ext cx="3352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EF2B2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 Плиточный чай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827088" y="2420938"/>
            <a:ext cx="4679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EF2B2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</a:t>
            </a:r>
            <a:r>
              <a:rPr lang="ru-RU" sz="3600" b="1">
                <a:solidFill>
                  <a:srgbClr val="EF2B2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b="1">
                <a:solidFill>
                  <a:srgbClr val="EF2B2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Таблетированный</a:t>
            </a:r>
            <a:r>
              <a:rPr lang="ru-RU" sz="2800" b="1">
                <a:solidFill>
                  <a:srgbClr val="EF2B2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b="1">
                <a:solidFill>
                  <a:srgbClr val="EF2B2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чай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003800" y="4508500"/>
            <a:ext cx="381635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>
              <a:solidFill>
                <a:srgbClr val="EF2B2B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orte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EF2B2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Быстрорастворимый чай</a:t>
            </a:r>
          </a:p>
        </p:txBody>
      </p:sp>
      <p:pic>
        <p:nvPicPr>
          <p:cNvPr id="12295" name="Picture 7" descr="fh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6375" y="4149725"/>
            <a:ext cx="2339975" cy="2078038"/>
          </a:xfrm>
          <a:prstGeom prst="rect">
            <a:avLst/>
          </a:prstGeom>
          <a:noFill/>
        </p:spPr>
      </p:pic>
      <p:pic>
        <p:nvPicPr>
          <p:cNvPr id="12296" name="Picture 8" descr="c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388" y="1916113"/>
            <a:ext cx="1706562" cy="309562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75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675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175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675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175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675"/>
                            </p:stCondLst>
                            <p:childTnLst>
                              <p:par>
                                <p:cTn id="2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1" grpId="0" autoUpdateAnimBg="0"/>
      <p:bldP spid="12292" grpId="0" autoUpdateAnimBg="0"/>
      <p:bldP spid="12293" grpId="0" autoUpdateAnimBg="0"/>
      <p:bldP spid="1229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2"/>
          <p:cNvSpPr>
            <a:spLocks noChangeArrowheads="1" noChangeShapeType="1" noTextEdit="1"/>
          </p:cNvSpPr>
          <p:nvPr/>
        </p:nvSpPr>
        <p:spPr bwMode="auto">
          <a:xfrm>
            <a:off x="2268538" y="404813"/>
            <a:ext cx="5562600" cy="1222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9999FF"/>
                  </a:outerShdw>
                </a:effectLst>
                <a:latin typeface="Monotype Corsiva"/>
              </a:rPr>
              <a:t>Сорта чая: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914400" y="1828800"/>
            <a:ext cx="6705600" cy="436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800" b="1" i="1" u="sng" dirty="0">
                <a:solidFill>
                  <a:srgbClr val="EE18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Грузинский чай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800" b="1" i="1" u="sng" dirty="0">
                <a:solidFill>
                  <a:srgbClr val="EE18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Азербайджанский чай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800" b="1" i="1" u="sng" dirty="0">
                <a:solidFill>
                  <a:srgbClr val="EE18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Индийский чай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800" b="1" i="1" u="sng" dirty="0">
                <a:solidFill>
                  <a:srgbClr val="EE18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Цейлонский чай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800" b="1" i="1" u="sng" dirty="0">
                <a:solidFill>
                  <a:srgbClr val="EE18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Китайский чай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800" b="1" i="1" u="sng" dirty="0">
                <a:solidFill>
                  <a:srgbClr val="EE18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Африканский чай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800" b="1" i="1" u="sng" dirty="0">
                <a:solidFill>
                  <a:srgbClr val="EE18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Турецкий чай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25"/>
                            </p:stCondLst>
                            <p:childTnLst>
                              <p:par>
                                <p:cTn id="5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925"/>
                            </p:stCondLst>
                            <p:childTnLst>
                              <p:par>
                                <p:cTn id="5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75"/>
                            </p:stCondLst>
                            <p:childTnLst>
                              <p:par>
                                <p:cTn id="6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325"/>
                            </p:stCondLst>
                            <p:childTnLst>
                              <p:par>
                                <p:cTn id="7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425"/>
                            </p:stCondLst>
                            <p:childTnLst>
                              <p:par>
                                <p:cTn id="7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475"/>
                            </p:stCondLst>
                            <p:childTnLst>
                              <p:par>
                                <p:cTn id="8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625"/>
                            </p:stCondLst>
                            <p:childTnLst>
                              <p:par>
                                <p:cTn id="8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979613" y="115888"/>
            <a:ext cx="65770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u="sng" dirty="0">
                <a:solidFill>
                  <a:srgbClr val="EF173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Национальные способы заварки чая: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619250" y="1773238"/>
            <a:ext cx="1800225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</a:pPr>
            <a:endParaRPr lang="ru-RU" sz="2000" b="1" i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pPr marL="457200" indent="-457200" algn="ctr">
              <a:spcBef>
                <a:spcPct val="50000"/>
              </a:spcBef>
            </a:pPr>
            <a:endParaRPr lang="ru-RU" sz="2000" b="1" i="1">
              <a:solidFill>
                <a:srgbClr val="EF173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pPr marL="457200" indent="-457200" algn="ctr">
              <a:spcBef>
                <a:spcPct val="50000"/>
              </a:spcBef>
            </a:pPr>
            <a:endParaRPr lang="ru-RU" sz="2000" b="1" i="1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pPr marL="457200" indent="-457200" algn="ctr">
              <a:spcBef>
                <a:spcPct val="50000"/>
              </a:spcBef>
            </a:pPr>
            <a:endParaRPr lang="ru-RU" sz="2000" b="1" i="1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900113" y="4941888"/>
            <a:ext cx="22494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Китайский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563938" y="1916113"/>
            <a:ext cx="2489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Туркменский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6516688" y="4960938"/>
            <a:ext cx="21685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Тибетский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827088" y="3357563"/>
            <a:ext cx="25669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EF173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Монгольский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4356100" y="4076700"/>
            <a:ext cx="20208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Узбекский</a:t>
            </a: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6516688" y="2225675"/>
            <a:ext cx="1906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EF173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Японский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516688" y="1341438"/>
            <a:ext cx="23161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Английский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6948488" y="3810000"/>
            <a:ext cx="21224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99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Индийский</a:t>
            </a:r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2771775" y="2708275"/>
            <a:ext cx="4095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99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Латиноамериканский</a:t>
            </a: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3563938" y="5537200"/>
            <a:ext cx="18843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99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Иранский</a:t>
            </a: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1908175" y="1341438"/>
            <a:ext cx="1906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РУССКИЙ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600" decel="100000"/>
                                        <p:tgtEl>
                                          <p:spTgt spid="14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600" decel="100000" fill="hold"/>
                                        <p:tgtEl>
                                          <p:spTgt spid="14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14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14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600" decel="100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600" decel="100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00" decel="100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600" decel="100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00" decel="100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00" decel="100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600" decel="100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600" decel="100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00" decel="100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00" decel="100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600" decel="100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600" decel="100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00" decel="100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00" decel="100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600" decel="100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600" decel="100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00" decel="100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00" decel="100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600" decel="100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600" decel="100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00" decel="100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00" decel="100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600" decel="100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600" decel="100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00" decel="100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00" decel="100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600" decel="100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600" decel="100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00" decel="100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00" decel="100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600" decel="100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600" decel="100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00" decel="100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00" decel="100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40" grpId="0"/>
      <p:bldP spid="14341" grpId="0"/>
      <p:bldP spid="14342" grpId="0"/>
      <p:bldP spid="14343" grpId="0"/>
      <p:bldP spid="14345" grpId="0"/>
      <p:bldP spid="14348" grpId="0"/>
      <p:bldP spid="14349" grpId="0"/>
      <p:bldP spid="14350" grpId="0"/>
      <p:bldP spid="14351" grpId="0"/>
      <p:bldP spid="143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268538" y="188913"/>
            <a:ext cx="5688012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Comic Sans MS" pitchFamily="66" charset="0"/>
              </a:rPr>
              <a:t>Благодаря своим свойствам, чай играет большую роль в жизни человека. В чай входят все компоненты, которые необходимы и полезны нам. Чай это не просто приятный на вкус напиток – это древнейший энергетический напиток, придающий силы и энергию.</a:t>
            </a:r>
            <a:r>
              <a:rPr lang="ru-RU" sz="2400" dirty="0">
                <a:solidFill>
                  <a:srgbClr val="EF2B2B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</a:p>
        </p:txBody>
      </p:sp>
      <p:pic>
        <p:nvPicPr>
          <p:cNvPr id="16387" name="Picture 3" descr="lach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4005263"/>
            <a:ext cx="2493962" cy="2735262"/>
          </a:xfrm>
          <a:prstGeom prst="rect">
            <a:avLst/>
          </a:prstGeom>
          <a:noFill/>
        </p:spPr>
      </p:pic>
      <p:pic>
        <p:nvPicPr>
          <p:cNvPr id="16388" name="Picture 4" descr="567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3644900"/>
            <a:ext cx="3455987" cy="259238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2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2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FF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 descr="tea_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75800" cy="8901113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33583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 descr="sb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67850" cy="68262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 descr="tea_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148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tea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188575" cy="68326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 descr="6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35813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051050" y="115888"/>
            <a:ext cx="5394325" cy="2420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i="1" kern="10" dirty="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9999FF"/>
                  </a:outerShdw>
                </a:effectLst>
                <a:cs typeface="Gautami"/>
              </a:rPr>
              <a:t>Цель: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27088" y="2708275"/>
            <a:ext cx="8153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Какова история возникновения энергетического напитка и его влияния на организм человека?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10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042988" y="115888"/>
            <a:ext cx="6781800" cy="491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dirty="0">
                <a:solidFill>
                  <a:srgbClr val="EF2B2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Есть такой русский афоризм:</a:t>
            </a:r>
          </a:p>
          <a:p>
            <a:pPr algn="ctr">
              <a:spcBef>
                <a:spcPct val="50000"/>
              </a:spcBef>
            </a:pPr>
            <a:endParaRPr lang="ru-RU" sz="4000" dirty="0">
              <a:solidFill>
                <a:srgbClr val="EF2B2B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4800" u="sng" dirty="0">
                <a:solidFill>
                  <a:srgbClr val="4F52D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ЧАЙ ДОЛЖЕН БЫТЬ КАК  ПОЦЕЛУЙ – ГОРЯЧИЙ, КРЕПКИЙ, СЛАДКИЙ.</a:t>
            </a:r>
          </a:p>
        </p:txBody>
      </p:sp>
      <p:pic>
        <p:nvPicPr>
          <p:cNvPr id="15363" name="Picture 3" descr="vosto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4652963"/>
            <a:ext cx="2232025" cy="1649412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1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7C80"/>
            </a:gs>
            <a:gs pos="100000">
              <a:srgbClr val="FFFF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2916238" y="4652963"/>
            <a:ext cx="3240087" cy="1584325"/>
          </a:xfrm>
          <a:prstGeom prst="wedgeRectCallout">
            <a:avLst>
              <a:gd name="adj1" fmla="val -1690"/>
              <a:gd name="adj2" fmla="val -880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900113" y="692150"/>
            <a:ext cx="2808287" cy="1728788"/>
          </a:xfrm>
          <a:prstGeom prst="wedgeRectCallout">
            <a:avLst>
              <a:gd name="adj1" fmla="val 57912"/>
              <a:gd name="adj2" fmla="val 843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4787900" y="908050"/>
            <a:ext cx="3527425" cy="1873250"/>
          </a:xfrm>
          <a:prstGeom prst="wedgeRectCallout">
            <a:avLst>
              <a:gd name="adj1" fmla="val -62917"/>
              <a:gd name="adj2" fmla="val 8381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2627313" y="3068638"/>
            <a:ext cx="3455987" cy="1009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 dirty="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Monotype Corsiva"/>
              </a:rPr>
              <a:t>Задачи: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435600" y="981075"/>
            <a:ext cx="2232025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Comic Sans MS" pitchFamily="66" charset="0"/>
              </a:rPr>
              <a:t>2.Рассмотреть       историю происхождения чая и способы выращивания</a:t>
            </a:r>
            <a:r>
              <a:rPr lang="ru-RU" sz="2800" b="1">
                <a:solidFill>
                  <a:srgbClr val="0000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971550" y="908050"/>
            <a:ext cx="27717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1. Рассмотреть химический состав чая и его влияние на организм человека.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276600" y="4941888"/>
            <a:ext cx="28082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333300"/>
                </a:solidFill>
                <a:latin typeface="Comic Sans MS" pitchFamily="66" charset="0"/>
              </a:rPr>
              <a:t>3. Изучить классификацию и состав чая.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4" grpId="0" autoUpdateAnimBg="0"/>
      <p:bldP spid="5125" grpId="0" autoUpdateAnimBg="0"/>
      <p:bldP spid="512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28600" y="914400"/>
            <a:ext cx="79819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201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Чай – один из самых древнейший напитков, употребляемых человеком.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93725" y="1641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267200" y="1524000"/>
            <a:ext cx="5045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Появление чая овеяно легендами.</a:t>
            </a:r>
            <a:r>
              <a:rPr lang="ru-RU" sz="2400">
                <a:latin typeface="Times New Roman" pitchFamily="18" charset="0"/>
              </a:rPr>
              <a:t> 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52400" y="2057400"/>
            <a:ext cx="8991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EF2B2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1. Первыми стали употреблять настой листьев пастухи на юге Китая, обратив внимание на животных, которые щиплют листочки с кустов и делаются бодрее.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76200" y="3200400"/>
            <a:ext cx="8763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5577F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2. В Китае в 2700 г. до н. э. в одной китайской рукописи упоминается о чае. В 1737 г. до н. э. китайский император кипятил воду в своём саду, вдруг с куста прямо в кипящую воду слетело несколько листьев. Он попробовал воду и пришёл в восторг от приятного вкуса и нежного запаха.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28600" y="5257800"/>
            <a:ext cx="8001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EF2B2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3. Японская легенда гласит, что священник отрезал свои смыкающиеся веки и бросил их на землю. Там где упали его веки, выросли два чайных куста, листья которых были способны отогнать сон.</a:t>
            </a:r>
          </a:p>
        </p:txBody>
      </p:sp>
      <p:sp>
        <p:nvSpPr>
          <p:cNvPr id="6154" name="WordArt 10"/>
          <p:cNvSpPr>
            <a:spLocks noChangeArrowheads="1" noChangeShapeType="1" noTextEdit="1"/>
          </p:cNvSpPr>
          <p:nvPr/>
        </p:nvSpPr>
        <p:spPr bwMode="auto">
          <a:xfrm>
            <a:off x="762000" y="152400"/>
            <a:ext cx="76200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F2B2B"/>
                  </a:solidFill>
                  <a:round/>
                  <a:headEnd/>
                  <a:tailEnd/>
                </a:ln>
                <a:solidFill>
                  <a:srgbClr val="EF2B2B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Comic Sans MS"/>
              </a:rPr>
              <a:t>История происхождения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8" grpId="0" autoUpdateAnimBg="0"/>
      <p:bldP spid="6149" grpId="0" autoUpdateAnimBg="0"/>
      <p:bldP spid="6151" grpId="0" autoUpdateAnimBg="0"/>
      <p:bldP spid="6152" grpId="0" autoUpdateAnimBg="0"/>
      <p:bldP spid="615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CCCCFF"/>
            </a:gs>
            <a:gs pos="100000">
              <a:srgbClr val="D60093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1331913" y="0"/>
            <a:ext cx="67818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Comic Sans MS"/>
              </a:rPr>
              <a:t>Способы выращивания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2667000"/>
            <a:ext cx="1493838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6477000" y="3810000"/>
            <a:ext cx="1600200" cy="609600"/>
          </a:xfrm>
          <a:prstGeom prst="wedgeRectCallout">
            <a:avLst>
              <a:gd name="adj1" fmla="val -143153"/>
              <a:gd name="adj2" fmla="val -90884"/>
            </a:avLst>
          </a:prstGeom>
          <a:solidFill>
            <a:srgbClr val="C0F1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2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тепло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096000" y="1066800"/>
            <a:ext cx="25908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Чтобы чайный куст давал чайный лист, ему необходимо:</a:t>
            </a:r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5724525" y="5373688"/>
            <a:ext cx="2514600" cy="609600"/>
          </a:xfrm>
          <a:prstGeom prst="wedgeRectCallout">
            <a:avLst>
              <a:gd name="adj1" fmla="val -81630"/>
              <a:gd name="adj2" fmla="val -347134"/>
            </a:avLst>
          </a:prstGeom>
          <a:solidFill>
            <a:srgbClr val="C0F1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2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влага</a:t>
            </a:r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>
            <a:off x="2339975" y="1412875"/>
            <a:ext cx="3276600" cy="533400"/>
          </a:xfrm>
          <a:prstGeom prst="wedgeRectCallout">
            <a:avLst>
              <a:gd name="adj1" fmla="val -8190"/>
              <a:gd name="adj2" fmla="val 229167"/>
            </a:avLst>
          </a:prstGeom>
          <a:solidFill>
            <a:srgbClr val="C0F1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Не знают болезней</a:t>
            </a:r>
          </a:p>
        </p:txBody>
      </p:sp>
      <p:sp>
        <p:nvSpPr>
          <p:cNvPr id="7181" name="AutoShape 13"/>
          <p:cNvSpPr>
            <a:spLocks noChangeArrowheads="1"/>
          </p:cNvSpPr>
          <p:nvPr/>
        </p:nvSpPr>
        <p:spPr bwMode="auto">
          <a:xfrm>
            <a:off x="179388" y="2781300"/>
            <a:ext cx="2590800" cy="762000"/>
          </a:xfrm>
          <a:prstGeom prst="wedgeRectCallout">
            <a:avLst>
              <a:gd name="adj1" fmla="val 85907"/>
              <a:gd name="adj2" fmla="val 21042"/>
            </a:avLst>
          </a:prstGeom>
          <a:solidFill>
            <a:srgbClr val="C0F1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Долговечен</a:t>
            </a:r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>
            <a:off x="755650" y="4868863"/>
            <a:ext cx="2808288" cy="1447800"/>
          </a:xfrm>
          <a:prstGeom prst="wedgeRectCallout">
            <a:avLst>
              <a:gd name="adj1" fmla="val 53167"/>
              <a:gd name="adj2" fmla="val -138486"/>
            </a:avLst>
          </a:prstGeom>
          <a:solidFill>
            <a:srgbClr val="C0F1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Выращивают на высоких склонах горы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4" grpId="0" animBg="1" autoUpdateAnimBg="0"/>
      <p:bldP spid="7176" grpId="0" autoUpdateAnimBg="0"/>
      <p:bldP spid="7179" grpId="0" animBg="1" autoUpdateAnimBg="0"/>
      <p:bldP spid="7180" grpId="0" animBg="1" autoUpdateAnimBg="0"/>
      <p:bldP spid="7181" grpId="0" animBg="1" autoUpdateAnimBg="0"/>
      <p:bldP spid="7182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611188" y="0"/>
            <a:ext cx="8137525" cy="170021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Sylfaen"/>
              </a:rPr>
              <a:t>Химический состав чая: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535113" y="2133600"/>
            <a:ext cx="76088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C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Число входящих в состав веществ точно не установлено. Их уже обнаружено свыше 300.</a:t>
            </a:r>
            <a:r>
              <a:rPr lang="ru-RU" sz="2400" dirty="0">
                <a:solidFill>
                  <a:srgbClr val="CCFF66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339975" y="3068638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Чай содержит растворимые</a:t>
            </a:r>
          </a:p>
          <a:p>
            <a:r>
              <a:rPr lang="ru-RU" sz="2400" b="1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и не растворимые вещества: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50825" y="3933825"/>
            <a:ext cx="36576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rgbClr val="000000"/>
                </a:solidFill>
                <a:latin typeface="Comic Sans MS" pitchFamily="66" charset="0"/>
              </a:rPr>
              <a:t>Дубильные вещества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rgbClr val="000000"/>
                </a:solidFill>
                <a:latin typeface="Comic Sans MS" pitchFamily="66" charset="0"/>
              </a:rPr>
              <a:t>Алкалоиды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rgbClr val="000000"/>
                </a:solidFill>
                <a:latin typeface="Comic Sans MS" pitchFamily="66" charset="0"/>
              </a:rPr>
              <a:t>Пигменты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rgbClr val="000000"/>
                </a:solidFill>
                <a:latin typeface="Comic Sans MS" pitchFamily="66" charset="0"/>
              </a:rPr>
              <a:t>Углеводы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rgbClr val="000000"/>
                </a:solidFill>
                <a:latin typeface="Comic Sans MS" pitchFamily="66" charset="0"/>
              </a:rPr>
              <a:t>Аминокислоты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rgbClr val="000000"/>
                </a:solidFill>
                <a:latin typeface="Comic Sans MS" pitchFamily="66" charset="0"/>
              </a:rPr>
              <a:t>Ферменты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5148263" y="3933825"/>
            <a:ext cx="4267200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0000"/>
                </a:solidFill>
                <a:latin typeface="Comic Sans MS" pitchFamily="66" charset="0"/>
              </a:rPr>
              <a:t>7. Белки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00"/>
                </a:solidFill>
                <a:latin typeface="Comic Sans MS" pitchFamily="66" charset="0"/>
              </a:rPr>
              <a:t>8. Крахмал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00"/>
                </a:solidFill>
                <a:latin typeface="Comic Sans MS" pitchFamily="66" charset="0"/>
              </a:rPr>
              <a:t>9. Эфирные масла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00"/>
                </a:solidFill>
                <a:latin typeface="Comic Sans MS" pitchFamily="66" charset="0"/>
              </a:rPr>
              <a:t>10. Минеральные вещества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00"/>
                </a:solidFill>
                <a:latin typeface="Comic Sans MS" pitchFamily="66" charset="0"/>
              </a:rPr>
              <a:t>11. Органические кислоты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000000"/>
                </a:solidFill>
                <a:latin typeface="Comic Sans MS" pitchFamily="66" charset="0"/>
              </a:rPr>
              <a:t>12. Витамины (В1, В2, РР, В15, рутин.)</a:t>
            </a:r>
          </a:p>
          <a:p>
            <a:pPr>
              <a:spcBef>
                <a:spcPct val="50000"/>
              </a:spcBef>
            </a:pPr>
            <a:endParaRPr lang="ru-RU" b="1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2484438" y="6491288"/>
            <a:ext cx="3276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i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МНОГИЕ ДРУГИЕ…</a:t>
            </a:r>
          </a:p>
        </p:txBody>
      </p:sp>
      <p:pic>
        <p:nvPicPr>
          <p:cNvPr id="8210" name="Picture 18" descr="IMG_379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437063"/>
            <a:ext cx="1728788" cy="1728787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450"/>
                            </p:stCondLst>
                            <p:childTnLst>
                              <p:par>
                                <p:cTn id="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150"/>
                            </p:stCondLst>
                            <p:childTnLst>
                              <p:par>
                                <p:cTn id="2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450"/>
                            </p:stCondLst>
                            <p:childTnLst>
                              <p:par>
                                <p:cTn id="3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350"/>
                            </p:stCondLst>
                            <p:childTnLst>
                              <p:par>
                                <p:cTn id="3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200"/>
                            </p:stCondLst>
                            <p:childTnLst>
                              <p:par>
                                <p:cTn id="4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050"/>
                            </p:stCondLst>
                            <p:childTnLst>
                              <p:par>
                                <p:cTn id="4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2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2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2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100"/>
                            </p:stCondLst>
                            <p:childTnLst>
                              <p:par>
                                <p:cTn id="5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2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2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2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950"/>
                            </p:stCondLst>
                            <p:childTnLst>
                              <p:par>
                                <p:cTn id="6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3750"/>
                            </p:stCondLst>
                            <p:childTnLst>
                              <p:par>
                                <p:cTn id="6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650"/>
                            </p:stCondLst>
                            <p:childTnLst>
                              <p:par>
                                <p:cTn id="7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800"/>
                            </p:stCondLst>
                            <p:childTnLst>
                              <p:par>
                                <p:cTn id="7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7350"/>
                            </p:stCondLst>
                            <p:childTnLst>
                              <p:par>
                                <p:cTn id="8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2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2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2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8900"/>
                            </p:stCondLst>
                            <p:childTnLst>
                              <p:par>
                                <p:cTn id="9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2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2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2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950"/>
                            </p:stCondLst>
                            <p:childTnLst>
                              <p:par>
                                <p:cTn id="9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1550"/>
                            </p:stCondLst>
                            <p:childTnLst>
                              <p:par>
                                <p:cTn id="10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5" grpId="0"/>
      <p:bldP spid="8196" grpId="0"/>
      <p:bldP spid="82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66"/>
            </a:gs>
            <a:gs pos="100000">
              <a:schemeClr val="bg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514600"/>
            <a:ext cx="2667000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6629400" y="3284538"/>
            <a:ext cx="2514600" cy="685800"/>
          </a:xfrm>
          <a:prstGeom prst="wedgeRectCallout">
            <a:avLst>
              <a:gd name="adj1" fmla="val -89963"/>
              <a:gd name="adj2" fmla="val -48380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Ревматизм</a:t>
            </a:r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5580063" y="5516563"/>
            <a:ext cx="2362200" cy="609600"/>
          </a:xfrm>
          <a:prstGeom prst="wedgeRectCallout">
            <a:avLst>
              <a:gd name="adj1" fmla="val -46708"/>
              <a:gd name="adj2" fmla="val -227083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Ячмень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133600" y="1447800"/>
            <a:ext cx="4495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Чай может излечить такие болезни, как:</a:t>
            </a:r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1619250" y="5229225"/>
            <a:ext cx="2808288" cy="720725"/>
          </a:xfrm>
          <a:prstGeom prst="wedgeRectCallout">
            <a:avLst>
              <a:gd name="adj1" fmla="val 52431"/>
              <a:gd name="adj2" fmla="val -100440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Коньюктевит</a:t>
            </a:r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323850" y="2852738"/>
            <a:ext cx="2362200" cy="685800"/>
          </a:xfrm>
          <a:prstGeom prst="wedgeRectCallout">
            <a:avLst>
              <a:gd name="adj1" fmla="val 61491"/>
              <a:gd name="adj2" fmla="val 130093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Гипертония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04800" y="6172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FF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И многие другие…</a:t>
            </a:r>
          </a:p>
        </p:txBody>
      </p:sp>
      <p:sp>
        <p:nvSpPr>
          <p:cNvPr id="9229" name="WordArt 13"/>
          <p:cNvSpPr>
            <a:spLocks noChangeArrowheads="1" noChangeShapeType="1" noTextEdit="1"/>
          </p:cNvSpPr>
          <p:nvPr/>
        </p:nvSpPr>
        <p:spPr bwMode="auto">
          <a:xfrm>
            <a:off x="900113" y="188913"/>
            <a:ext cx="6480175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C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Влияние чая</a:t>
            </a:r>
          </a:p>
          <a:p>
            <a:pPr algn="ctr"/>
            <a:r>
              <a:rPr lang="ru-RU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C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 на организм человека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200"/>
                            </p:stCondLst>
                            <p:childTnLst>
                              <p:par>
                                <p:cTn id="1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600" decel="100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/>
      <p:bldP spid="9222" grpId="0" animBg="1"/>
      <p:bldP spid="9224" grpId="0" animBg="1"/>
      <p:bldP spid="9225" grpId="0" animBg="1"/>
      <p:bldP spid="92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C0F1F0"/>
            </a:gs>
            <a:gs pos="100000">
              <a:srgbClr val="C0F1F0">
                <a:gamma/>
                <a:shade val="0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762000" y="0"/>
            <a:ext cx="71628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aramond"/>
              </a:rPr>
              <a:t>Стадии переработки чая :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609600" y="1066800"/>
            <a:ext cx="670560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3600" b="1">
                <a:solidFill>
                  <a:srgbClr val="6600CC"/>
                </a:solidFill>
                <a:latin typeface="Times New Roman" pitchFamily="18" charset="0"/>
              </a:rPr>
              <a:t>Листья сушат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3600" b="1">
                <a:solidFill>
                  <a:srgbClr val="6600CC"/>
                </a:solidFill>
                <a:latin typeface="Times New Roman" pitchFamily="18" charset="0"/>
              </a:rPr>
              <a:t>Накручивают на рулон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3600" b="1">
                <a:solidFill>
                  <a:srgbClr val="6600CC"/>
                </a:solidFill>
                <a:latin typeface="Times New Roman" pitchFamily="18" charset="0"/>
              </a:rPr>
              <a:t>Раскладывают в прохладном помещении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3600" b="1">
                <a:solidFill>
                  <a:srgbClr val="6600CC"/>
                </a:solidFill>
                <a:latin typeface="Times New Roman" pitchFamily="18" charset="0"/>
              </a:rPr>
              <a:t>Сушат при температуре</a:t>
            </a:r>
            <a:r>
              <a:rPr lang="en-US" sz="3600" b="1">
                <a:solidFill>
                  <a:srgbClr val="6600CC"/>
                </a:solidFill>
                <a:latin typeface="Times New Roman" pitchFamily="18" charset="0"/>
              </a:rPr>
              <a:t> 100</a:t>
            </a:r>
            <a:r>
              <a:rPr lang="ru-RU" sz="3600" b="1">
                <a:solidFill>
                  <a:srgbClr val="6600CC"/>
                </a:solidFill>
                <a:latin typeface="Times New Roman" pitchFamily="18" charset="0"/>
              </a:rPr>
              <a:t> градусов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3600" b="1">
                <a:solidFill>
                  <a:srgbClr val="6600CC"/>
                </a:solidFill>
                <a:latin typeface="Times New Roman" pitchFamily="18" charset="0"/>
              </a:rPr>
              <a:t>Сортировка</a:t>
            </a:r>
          </a:p>
        </p:txBody>
      </p:sp>
      <p:pic>
        <p:nvPicPr>
          <p:cNvPr id="10244" name="Picture 4" descr="r_p_f185fdb3da609a4d0c877b964f0a24b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0"/>
            <a:ext cx="9936162" cy="6858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3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3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3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3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3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52400" y="0"/>
            <a:ext cx="8991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 dirty="0">
                <a:solidFill>
                  <a:srgbClr val="A165F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Классификация чая в зависимости от стадий его переработки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643438" y="1341438"/>
            <a:ext cx="3581400" cy="531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Blip>
                <a:blip r:embed="rId4"/>
              </a:buBlip>
            </a:pPr>
            <a:r>
              <a:rPr lang="ru-RU" sz="36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Чёрный чай</a:t>
            </a:r>
          </a:p>
          <a:p>
            <a:pPr algn="ctr">
              <a:spcBef>
                <a:spcPct val="50000"/>
              </a:spcBef>
              <a:buFontTx/>
              <a:buBlip>
                <a:blip r:embed="rId4"/>
              </a:buBlip>
            </a:pPr>
            <a:r>
              <a:rPr lang="ru-RU" sz="3600" b="1">
                <a:solidFill>
                  <a:srgbClr val="EF173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Красный чай                                                                                                </a:t>
            </a:r>
          </a:p>
          <a:p>
            <a:pPr algn="ctr">
              <a:spcBef>
                <a:spcPct val="50000"/>
              </a:spcBef>
              <a:buFontTx/>
              <a:buBlip>
                <a:blip r:embed="rId4"/>
              </a:buBlip>
            </a:pPr>
            <a:r>
              <a:rPr lang="ru-RU" sz="3600" b="1">
                <a:solidFill>
                  <a:srgbClr val="F0ED6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Жёлтый чай</a:t>
            </a:r>
          </a:p>
          <a:p>
            <a:pPr algn="ctr">
              <a:spcBef>
                <a:spcPct val="50000"/>
              </a:spcBef>
              <a:buFontTx/>
              <a:buBlip>
                <a:blip r:embed="rId4"/>
              </a:buBlip>
            </a:pPr>
            <a:r>
              <a:rPr lang="ru-RU" sz="3600" b="1">
                <a:solidFill>
                  <a:srgbClr val="10CC1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Зелёный чай</a:t>
            </a:r>
          </a:p>
        </p:txBody>
      </p:sp>
      <p:pic>
        <p:nvPicPr>
          <p:cNvPr id="11270" name="Picture 6" descr="lep_te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92046">
            <a:off x="2700338" y="1628775"/>
            <a:ext cx="1727200" cy="1624013"/>
          </a:xfrm>
          <a:prstGeom prst="rect">
            <a:avLst/>
          </a:prstGeom>
          <a:noFill/>
        </p:spPr>
      </p:pic>
      <p:pic>
        <p:nvPicPr>
          <p:cNvPr id="11271" name="Picture 7" descr="0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288" y="2852738"/>
            <a:ext cx="2089150" cy="1722437"/>
          </a:xfrm>
          <a:prstGeom prst="rect">
            <a:avLst/>
          </a:prstGeom>
          <a:noFill/>
        </p:spPr>
      </p:pic>
      <p:pic>
        <p:nvPicPr>
          <p:cNvPr id="11272" name="Picture 8" descr="suckhoe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523735">
            <a:off x="1763713" y="4868863"/>
            <a:ext cx="2759075" cy="17589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4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4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900"/>
                            </p:stCondLst>
                            <p:childTnLst>
                              <p:par>
                                <p:cTn id="2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90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9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</TotalTime>
  <Words>812</Words>
  <Application>Microsoft Office PowerPoint</Application>
  <PresentationFormat>Екран (4:3)</PresentationFormat>
  <Paragraphs>156</Paragraphs>
  <Slides>20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</dc:creator>
  <cp:lastModifiedBy>LEGION</cp:lastModifiedBy>
  <cp:revision>11</cp:revision>
  <dcterms:created xsi:type="dcterms:W3CDTF">2007-03-02T13:45:08Z</dcterms:created>
  <dcterms:modified xsi:type="dcterms:W3CDTF">2015-03-31T08:43:53Z</dcterms:modified>
</cp:coreProperties>
</file>